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udio/unknown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6"/>
  </p:notesMasterIdLst>
  <p:handoutMasterIdLst>
    <p:handoutMasterId r:id="rId57"/>
  </p:handoutMasterIdLst>
  <p:sldIdLst>
    <p:sldId id="264" r:id="rId3"/>
    <p:sldId id="276" r:id="rId4"/>
    <p:sldId id="285" r:id="rId5"/>
    <p:sldId id="286" r:id="rId6"/>
    <p:sldId id="300" r:id="rId7"/>
    <p:sldId id="288" r:id="rId8"/>
    <p:sldId id="289" r:id="rId9"/>
    <p:sldId id="290" r:id="rId10"/>
    <p:sldId id="291" r:id="rId11"/>
    <p:sldId id="319" r:id="rId12"/>
    <p:sldId id="309" r:id="rId13"/>
    <p:sldId id="292" r:id="rId14"/>
    <p:sldId id="304" r:id="rId15"/>
    <p:sldId id="294" r:id="rId16"/>
    <p:sldId id="295" r:id="rId17"/>
    <p:sldId id="296" r:id="rId18"/>
    <p:sldId id="297" r:id="rId19"/>
    <p:sldId id="298" r:id="rId20"/>
    <p:sldId id="312" r:id="rId21"/>
    <p:sldId id="305" r:id="rId22"/>
    <p:sldId id="313" r:id="rId23"/>
    <p:sldId id="314" r:id="rId24"/>
    <p:sldId id="315" r:id="rId25"/>
    <p:sldId id="316" r:id="rId26"/>
    <p:sldId id="317" r:id="rId27"/>
    <p:sldId id="322" r:id="rId28"/>
    <p:sldId id="323" r:id="rId29"/>
    <p:sldId id="347" r:id="rId30"/>
    <p:sldId id="325" r:id="rId31"/>
    <p:sldId id="327" r:id="rId32"/>
    <p:sldId id="326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8" r:id="rId53"/>
    <p:sldId id="302" r:id="rId54"/>
    <p:sldId id="284" r:id="rId55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2" autoAdjust="0"/>
    <p:restoredTop sz="95598" autoAdjust="0"/>
  </p:normalViewPr>
  <p:slideViewPr>
    <p:cSldViewPr showGuides="1">
      <p:cViewPr varScale="1">
        <p:scale>
          <a:sx n="152" d="100"/>
          <a:sy n="152" d="100"/>
        </p:scale>
        <p:origin x="568" y="184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7/17/17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‹Nr.›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7/17/17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7/17/17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7/17/17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7/17/17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7/17/17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7/17/17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7/17/17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7/17/17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7/17/17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7/17/17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7/17/17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4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Relationship Id="rId3" Type="http://schemas.openxmlformats.org/officeDocument/2006/relationships/audio" Target="../media/audio1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eg"/><Relationship Id="rId3" Type="http://schemas.openxmlformats.org/officeDocument/2006/relationships/image" Target="../media/image27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Clínica de pronunciación: </a:t>
            </a:r>
            <a:r>
              <a:rPr lang="es-ES_tradnl" smtClean="0"/>
              <a:t/>
            </a:r>
            <a:br>
              <a:rPr lang="es-ES_tradnl" smtClean="0"/>
            </a:br>
            <a:r>
              <a:rPr lang="es-ES_tradnl" smtClean="0"/>
              <a:t>Sesión 2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4572000" cy="1037167"/>
          </a:xfrm>
        </p:spPr>
        <p:txBody>
          <a:bodyPr>
            <a:normAutofit/>
          </a:bodyPr>
          <a:lstStyle/>
          <a:p>
            <a:r>
              <a:rPr lang="es-ES_tradnl" dirty="0" smtClean="0"/>
              <a:t>Dirigida por:</a:t>
            </a:r>
          </a:p>
          <a:p>
            <a:r>
              <a:rPr lang="es-ES_tradnl" dirty="0"/>
              <a:t>Joseph </a:t>
            </a:r>
            <a:r>
              <a:rPr lang="es-ES_tradnl" dirty="0" smtClean="0"/>
              <a:t>Casillas </a:t>
            </a:r>
            <a:r>
              <a:rPr lang="es-ES_tradnl" dirty="0"/>
              <a:t>y Margarita </a:t>
            </a:r>
            <a:r>
              <a:rPr lang="es-ES_tradnl" dirty="0" smtClean="0"/>
              <a:t>Muñoz</a:t>
            </a:r>
            <a:endParaRPr lang="es-ES_tradnl" dirty="0"/>
          </a:p>
          <a:p>
            <a:r>
              <a:rPr lang="es-ES_tradnl" dirty="0" err="1" smtClean="0"/>
              <a:t>Middlebury</a:t>
            </a:r>
            <a:r>
              <a:rPr lang="es-ES_tradnl" dirty="0" smtClean="0"/>
              <a:t> </a:t>
            </a:r>
            <a:r>
              <a:rPr lang="es-ES_tradnl" dirty="0" err="1" smtClean="0"/>
              <a:t>College</a:t>
            </a:r>
            <a:r>
              <a:rPr lang="es-ES_tradnl" dirty="0" smtClean="0"/>
              <a:t> - 2017</a:t>
            </a:r>
            <a:endParaRPr lang="es-ES_tradnl" dirty="0"/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 smtClean="0"/>
          </a:p>
          <a:p>
            <a:pPr algn="r"/>
            <a:endParaRPr lang="es-ES_tradnl" dirty="0" smtClean="0"/>
          </a:p>
          <a:p>
            <a:pPr algn="r"/>
            <a:r>
              <a:rPr lang="es-ES_tradnl" dirty="0" smtClean="0"/>
              <a:t>Lunes: 4:00-4:45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smtClean="0"/>
              <a:t>  ¿Qué es una schwa?</a:t>
            </a:r>
            <a:endParaRPr lang="es-ES_tradnl" sz="6600"/>
          </a:p>
        </p:txBody>
      </p:sp>
      <p:sp>
        <p:nvSpPr>
          <p:cNvPr id="3" name="TextBox 2"/>
          <p:cNvSpPr txBox="1"/>
          <p:nvPr/>
        </p:nvSpPr>
        <p:spPr>
          <a:xfrm>
            <a:off x="304800" y="2688729"/>
            <a:ext cx="5410200" cy="169277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_tradnl" sz="2600" dirty="0" smtClean="0">
                <a:solidFill>
                  <a:srgbClr val="2C00FB"/>
                </a:solidFill>
                <a:latin typeface="Arial Black" charset="0"/>
              </a:rPr>
              <a:t>Es el sonido más común del inglés</a:t>
            </a:r>
          </a:p>
          <a:p>
            <a:pPr marL="457200" indent="-457200">
              <a:buFont typeface="Arial"/>
              <a:buChar char="•"/>
            </a:pPr>
            <a:r>
              <a:rPr lang="es-ES_tradnl" sz="2600" dirty="0" smtClean="0">
                <a:solidFill>
                  <a:srgbClr val="2C00FB"/>
                </a:solidFill>
                <a:latin typeface="Arial Black" charset="0"/>
              </a:rPr>
              <a:t>Existe en la gran mayoría de las palabras</a:t>
            </a:r>
            <a:endParaRPr lang="es-ES_tradnl" sz="2600" dirty="0">
              <a:solidFill>
                <a:srgbClr val="FF0000"/>
              </a:solidFill>
            </a:endParaRP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9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42007" y="18669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 dirty="0">
                <a:latin typeface="Arial Black" charset="0"/>
              </a:rPr>
              <a:t>nit</a:t>
            </a:r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4" name="Down Arrow 3"/>
          <p:cNvSpPr/>
          <p:nvPr/>
        </p:nvSpPr>
        <p:spPr bwMode="auto">
          <a:xfrm rot="3329215">
            <a:off x="5718586" y="995868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7" y="4953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inglés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8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 rot="4261629">
            <a:off x="3723692" y="-1308017"/>
            <a:ext cx="838200" cy="5615367"/>
          </a:xfrm>
          <a:prstGeom prst="downArrow">
            <a:avLst>
              <a:gd name="adj1" fmla="val 50000"/>
              <a:gd name="adj2" fmla="val 86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Las vocales del español</a:t>
            </a:r>
            <a:endParaRPr lang="es-ES_tradnl" sz="6600" dirty="0"/>
          </a:p>
        </p:txBody>
      </p:sp>
      <p:pic>
        <p:nvPicPr>
          <p:cNvPr id="4" name="Picture 3" descr="voca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0700"/>
            <a:ext cx="5067300" cy="3441700"/>
          </a:xfrm>
          <a:prstGeom prst="rect">
            <a:avLst/>
          </a:prstGeom>
        </p:spPr>
      </p:pic>
      <p:pic>
        <p:nvPicPr>
          <p:cNvPr id="5" name="Picture 4" descr="hap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68703"/>
            <a:ext cx="2819400" cy="3022397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982001" y="3030220"/>
            <a:ext cx="827999" cy="791397"/>
          </a:xfrm>
          <a:prstGeom prst="donut">
            <a:avLst>
              <a:gd name="adj" fmla="val 9314"/>
            </a:avLst>
          </a:prstGeom>
          <a:solidFill>
            <a:srgbClr val="FF0000"/>
          </a:solidFill>
          <a:ln>
            <a:solidFill>
              <a:srgbClr val="BBE0E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4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Las vocales del español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213908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4000" dirty="0" smtClean="0"/>
              <a:t>Son cortas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4000" dirty="0" smtClean="0"/>
              <a:t>Requieren MUCHA tensión.</a:t>
            </a:r>
          </a:p>
        </p:txBody>
      </p:sp>
      <p:pic>
        <p:nvPicPr>
          <p:cNvPr id="7" name="Picture 6" descr="tension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42524"/>
            <a:ext cx="1871980" cy="22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819" y="2552700"/>
            <a:ext cx="966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[i]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4" name="Picture 3" descr="vocal_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16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[e]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1976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[a]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550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[o]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35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[u]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66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054153"/>
              </p:ext>
            </p:extLst>
          </p:nvPr>
        </p:nvGraphicFramePr>
        <p:xfrm>
          <a:off x="1447800" y="1282701"/>
          <a:ext cx="6096000" cy="3936999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1312333">
                <a:tc>
                  <a:txBody>
                    <a:bodyPr/>
                    <a:lstStyle/>
                    <a:p>
                      <a:r>
                        <a:rPr lang="es-ES_tradnl" sz="6000" dirty="0" smtClean="0"/>
                        <a:t>[i]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6000" dirty="0" smtClean="0"/>
                        <a:t>[u]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2333"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[e]</a:t>
                      </a:r>
                      <a:endParaRPr lang="es-ES_tradnl" sz="6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[o]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2333"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[a]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019301"/>
            <a:ext cx="1562100" cy="15621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3810000" y="2171701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429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¡Hay que EVITAR la SCHWA!</a:t>
            </a:r>
            <a:endParaRPr lang="es-ES_tradnl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3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3500"/>
            <a:ext cx="9144000" cy="1163836"/>
          </a:xfrm>
        </p:spPr>
        <p:txBody>
          <a:bodyPr/>
          <a:lstStyle/>
          <a:p>
            <a:pPr algn="ctr"/>
            <a: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  <a:b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</a:br>
            <a: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238250"/>
            <a:ext cx="9144000" cy="990782"/>
          </a:xfrm>
          <a:prstGeom prst="rect">
            <a:avLst/>
          </a:prstGeom>
        </p:spPr>
        <p:txBody>
          <a:bodyPr wrap="square" lIns="82040" tIns="41020" rIns="82040" bIns="41020">
            <a:spAutoFit/>
          </a:bodyPr>
          <a:lstStyle/>
          <a:p>
            <a:pPr algn="ctr"/>
            <a:r>
              <a:rPr lang="es-ES_tradnl" sz="5900" dirty="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pic>
        <p:nvPicPr>
          <p:cNvPr id="5" name="Picture 4" descr="2014-07-06 21.39.5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73"/>
          <a:stretch/>
        </p:blipFill>
        <p:spPr>
          <a:xfrm>
            <a:off x="2800350" y="2552700"/>
            <a:ext cx="3600450" cy="27520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62300"/>
            <a:ext cx="104775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3422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8200" y="-7618"/>
            <a:ext cx="2652713" cy="5723994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fam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mus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tin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mir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chup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>
                <a:latin typeface="Arial Black" charset="0"/>
              </a:rPr>
              <a:t>Mayr</a:t>
            </a:r>
            <a:r>
              <a:rPr lang="en-US" sz="4400" dirty="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562600" y="-4443"/>
            <a:ext cx="2667000" cy="5723994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mis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bes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dig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tuy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  <a:r>
              <a:rPr lang="en-US" sz="4400" dirty="0" err="1">
                <a:latin typeface="Arial Black" charset="0"/>
              </a:rPr>
              <a:t>habl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Mál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 err="1">
                <a:latin typeface="Arial Black" charset="0"/>
              </a:rPr>
              <a:t>g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solidFill>
                <a:srgbClr val="ED181E"/>
              </a:solidFill>
              <a:latin typeface="Arial Black" charset="0"/>
            </a:endParaRPr>
          </a:p>
        </p:txBody>
      </p:sp>
      <p:pic>
        <p:nvPicPr>
          <p:cNvPr id="4" name="Picture 3" descr="tensio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20" y="309880"/>
            <a:ext cx="1981200" cy="1981200"/>
          </a:xfrm>
          <a:prstGeom prst="rect">
            <a:avLst/>
          </a:prstGeom>
        </p:spPr>
      </p:pic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5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52487" y="-7615"/>
            <a:ext cx="2652713" cy="57239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síl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públ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 dirty="0" err="1">
                <a:latin typeface="Arial Black" charset="0"/>
              </a:rPr>
              <a:t>plico</a:t>
            </a:r>
            <a:r>
              <a:rPr lang="en-US" sz="40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tercer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recto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c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 dirty="0">
                <a:latin typeface="Arial Black" charset="0"/>
              </a:rPr>
              <a:t>mid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62600" y="-1900"/>
            <a:ext cx="2590800" cy="5723988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torc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 dirty="0" err="1">
                <a:latin typeface="Arial Black" charset="0"/>
              </a:rPr>
              <a:t>scrib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méd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ncero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lágr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m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stillo</a:t>
            </a:r>
            <a:endParaRPr lang="en-US" sz="4000" dirty="0">
              <a:latin typeface="Arial Black" charset="0"/>
            </a:endParaRPr>
          </a:p>
        </p:txBody>
      </p:sp>
      <p:pic>
        <p:nvPicPr>
          <p:cNvPr id="9" name="Picture 8" descr="tension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38150"/>
            <a:ext cx="1143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52800" y="19372"/>
            <a:ext cx="5791200" cy="5687988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d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v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 dirty="0" err="1">
                <a:latin typeface="Arial Black" charset="0"/>
              </a:rPr>
              <a:t>rtido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f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ntást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últim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ment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 dirty="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repúbl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Marí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</p:txBody>
      </p:sp>
      <p:pic>
        <p:nvPicPr>
          <p:cNvPr id="5" name="Picture 4" descr="schw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2247900" cy="22479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980440" y="22479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5486400" y="0"/>
            <a:ext cx="3657600" cy="5724000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_tradnl" sz="2400" dirty="0" smtClean="0">
                <a:latin typeface="Arial Black" charset="0"/>
              </a:rPr>
              <a:t>El gran reto (</a:t>
            </a:r>
            <a:r>
              <a:rPr lang="es-ES_tradnl" altLang="ja-JP" sz="2400" dirty="0" smtClean="0">
                <a:latin typeface="Arial"/>
              </a:rPr>
              <a:t>“</a:t>
            </a:r>
            <a:r>
              <a:rPr lang="es-ES_tradnl" sz="2400" dirty="0" err="1" smtClean="0">
                <a:latin typeface="Arial Black" charset="0"/>
              </a:rPr>
              <a:t>challenge</a:t>
            </a:r>
            <a:r>
              <a:rPr lang="es-ES_tradnl" altLang="ja-JP" sz="2400" dirty="0" smtClean="0">
                <a:latin typeface="Arial"/>
              </a:rPr>
              <a:t>”</a:t>
            </a:r>
            <a:r>
              <a:rPr lang="es-ES_tradnl" sz="2400" dirty="0" smtClean="0">
                <a:latin typeface="Arial Black" charset="0"/>
              </a:rPr>
              <a:t>): </a:t>
            </a:r>
          </a:p>
          <a:p>
            <a:pPr algn="ctr"/>
            <a:r>
              <a:rPr lang="es-ES_tradnl" sz="2400" dirty="0" smtClean="0">
                <a:latin typeface="Arial Black" charset="0"/>
              </a:rPr>
              <a:t>¿puedes articular la palabra siguiente</a:t>
            </a:r>
          </a:p>
          <a:p>
            <a:pPr algn="ctr"/>
            <a:r>
              <a:rPr lang="es-ES_tradnl" sz="2400" dirty="0" smtClean="0">
                <a:latin typeface="Arial Black" charset="0"/>
              </a:rPr>
              <a:t/>
            </a:r>
            <a:br>
              <a:rPr lang="es-ES_tradnl" sz="2400" dirty="0" smtClean="0">
                <a:latin typeface="Arial Black" charset="0"/>
              </a:rPr>
            </a:br>
            <a:r>
              <a:rPr lang="es-ES_tradnl" sz="4600" dirty="0" smtClean="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s-ES_tradnl" sz="4600" dirty="0" smtClean="0">
                <a:solidFill>
                  <a:srgbClr val="ED181E"/>
                </a:solidFill>
                <a:latin typeface="Arial Black" charset="0"/>
              </a:rPr>
              <a:t>?</a:t>
            </a:r>
          </a:p>
          <a:p>
            <a:pPr algn="ctr"/>
            <a:endParaRPr lang="es-ES_tradnl" sz="4600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r>
              <a:rPr lang="es-ES_tradnl" dirty="0" smtClean="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s-ES_tradnl" dirty="0" smtClean="0">
                <a:solidFill>
                  <a:srgbClr val="ED181E"/>
                </a:solidFill>
                <a:latin typeface="Arial Black" charset="0"/>
              </a:rPr>
            </a:br>
            <a:r>
              <a:rPr lang="es-ES_tradnl" sz="800" dirty="0" smtClean="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s-ES_tradnl" sz="800" dirty="0" smtClean="0">
                <a:solidFill>
                  <a:srgbClr val="ED181E"/>
                </a:solidFill>
                <a:latin typeface="Arial Black" charset="0"/>
              </a:rPr>
            </a:br>
            <a:r>
              <a:rPr lang="es-ES_tradnl" dirty="0" smtClean="0">
                <a:solidFill>
                  <a:srgbClr val="ED181E"/>
                </a:solidFill>
                <a:latin typeface="Arial Black" charset="0"/>
              </a:rPr>
              <a:t>(difícil aun para nativos bilingües)</a:t>
            </a:r>
          </a:p>
          <a:p>
            <a:pPr algn="ctr"/>
            <a:endParaRPr lang="es-ES_tradnl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s-ES_tradnl" dirty="0" smtClean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s-ES_tradnl" dirty="0">
              <a:latin typeface="Arial Black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-381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8800" dirty="0" err="1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c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í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4417" y="24765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Arial Black"/>
              </a:rPr>
              <a:t>¡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Ojo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!</a:t>
            </a:r>
          </a:p>
          <a:p>
            <a:pPr algn="ctr"/>
            <a:endParaRPr lang="en-US" sz="2800" dirty="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Arial Black"/>
              </a:rPr>
              <a:t>¡No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lleva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 el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acento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aquí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!</a:t>
            </a: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1101217" y="14097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472694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 dirty="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 flipH="1">
            <a:off x="4073017" y="16383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3657600" y="1143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 flipH="1">
            <a:off x="5063617" y="15621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2625217" y="13335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2549017" y="24765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Arial Black" charset="0"/>
              </a:rPr>
              <a:t>acento</a:t>
            </a:r>
            <a:endParaRPr lang="en-US" sz="3600" dirty="0">
              <a:solidFill>
                <a:schemeClr val="accent1"/>
              </a:solidFill>
              <a:latin typeface="Arial Black" charset="0"/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2895600" y="41529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  <p:extLst>
      <p:ext uri="{BB962C8B-B14F-4D97-AF65-F5344CB8AC3E}">
        <p14:creationId xmlns:p14="http://schemas.microsoft.com/office/powerpoint/2010/main" val="28554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utoUpdateAnimBg="0"/>
      <p:bldP spid="15" grpId="0" animBg="1" autoUpdateAnimBg="0"/>
      <p:bldP spid="16" grpId="0" animBg="1" autoUpdateAnimBg="0"/>
      <p:bldP spid="17" grpId="0" animBg="1"/>
      <p:bldP spid="18" grpId="0" animBg="1" autoUpdateAnimBg="0"/>
      <p:bldP spid="19" grpId="0" build="p" autoUpdateAnimBg="0" advAuto="0"/>
      <p:bldP spid="20" grpId="0" animBg="1"/>
      <p:bldP spid="21" grpId="0" animBg="1"/>
      <p:bldP spid="22" grpId="0" animBg="1"/>
      <p:bldP spid="23" grpId="0" animBg="1"/>
      <p:bldP spid="24" grpId="0" animBg="1" autoUpdateAnimBg="0"/>
      <p:bldP spid="25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3581400" cy="5724000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Arial Black" charset="0"/>
              </a:rPr>
              <a:t>Otro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 smtClean="0">
                <a:latin typeface="Arial Black" charset="0"/>
              </a:rPr>
              <a:t>reto</a:t>
            </a:r>
            <a:r>
              <a:rPr lang="en-US" sz="3600" dirty="0" smtClean="0">
                <a:latin typeface="Arial Black" charset="0"/>
              </a:rPr>
              <a:t>:</a:t>
            </a:r>
          </a:p>
          <a:p>
            <a:pPr algn="ctr"/>
            <a:r>
              <a:rPr lang="en-US" sz="3600" dirty="0" smtClean="0">
                <a:latin typeface="Arial Black" charset="0"/>
              </a:rPr>
              <a:t> </a:t>
            </a:r>
            <a:endParaRPr lang="en-US" sz="3600" dirty="0">
              <a:latin typeface="Arial Black" charset="0"/>
            </a:endParaRPr>
          </a:p>
          <a:p>
            <a:pPr algn="ctr"/>
            <a:r>
              <a:rPr lang="en-US" sz="3600" dirty="0" smtClean="0">
                <a:latin typeface="Arial Black" charset="0"/>
              </a:rPr>
              <a:t>¿</a:t>
            </a:r>
            <a:r>
              <a:rPr lang="en-US" sz="3600" dirty="0" err="1" smtClean="0">
                <a:latin typeface="Arial Black" charset="0"/>
              </a:rPr>
              <a:t>puedes</a:t>
            </a:r>
            <a:r>
              <a:rPr lang="en-US" sz="3600" dirty="0" smtClean="0">
                <a:latin typeface="Arial Black" charset="0"/>
              </a:rPr>
              <a:t> articular </a:t>
            </a:r>
            <a:r>
              <a:rPr lang="en-US" sz="3600" dirty="0" err="1">
                <a:latin typeface="Arial Black" charset="0"/>
              </a:rPr>
              <a:t>esta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>
                <a:latin typeface="Arial Black" charset="0"/>
              </a:rPr>
              <a:t>palabra</a:t>
            </a:r>
            <a:r>
              <a:rPr lang="en-US" sz="3600" dirty="0">
                <a:latin typeface="Arial Black" charset="0"/>
              </a:rPr>
              <a:t> </a:t>
            </a:r>
            <a:endParaRPr lang="en-US" sz="3600" dirty="0" smtClean="0">
              <a:latin typeface="Arial Black" charset="0"/>
            </a:endParaRPr>
          </a:p>
          <a:p>
            <a:pPr algn="ctr"/>
            <a:endParaRPr lang="en-US" sz="3600" dirty="0">
              <a:latin typeface="Arial Black" charset="0"/>
            </a:endParaRPr>
          </a:p>
          <a:p>
            <a:pPr algn="ctr"/>
            <a:r>
              <a:rPr lang="en-US" sz="4400" dirty="0">
                <a:latin typeface="Arial Black" charset="0"/>
              </a:rPr>
              <a:t>sin </a:t>
            </a:r>
            <a:r>
              <a:rPr lang="en-US" sz="4400" dirty="0" err="1">
                <a:latin typeface="Arial Black" charset="0"/>
              </a:rPr>
              <a:t>acento</a:t>
            </a:r>
            <a:r>
              <a:rPr lang="en-US" sz="6600" dirty="0" smtClean="0">
                <a:solidFill>
                  <a:srgbClr val="ED181E"/>
                </a:solidFill>
                <a:latin typeface="Arial Black" charset="0"/>
              </a:rPr>
              <a:t>?</a:t>
            </a:r>
          </a:p>
          <a:p>
            <a:pPr algn="ctr"/>
            <a:endParaRPr lang="en-US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 dirty="0">
              <a:latin typeface="Arial Black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1257300"/>
            <a:ext cx="4912828" cy="353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715000" y="3009901"/>
            <a:ext cx="1676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934200" y="4152901"/>
            <a:ext cx="17526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810000" y="2781301"/>
            <a:ext cx="18288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Algunas estrategias </a:t>
            </a:r>
          </a:p>
          <a:p>
            <a:pPr algn="ctr"/>
            <a:r>
              <a:rPr lang="es-ES_tradnl" sz="5000" dirty="0" smtClean="0"/>
              <a:t>para mejorar la pronunciación</a:t>
            </a:r>
            <a:endParaRPr lang="es-ES_tradnl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705100"/>
            <a:ext cx="777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Usar el espejo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Hacer grabaciones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Hablar lentamente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Buscar un modelo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Cantar</a:t>
            </a:r>
          </a:p>
        </p:txBody>
      </p:sp>
    </p:spTree>
    <p:extLst>
      <p:ext uri="{BB962C8B-B14F-4D97-AF65-F5344CB8AC3E}">
        <p14:creationId xmlns:p14="http://schemas.microsoft.com/office/powerpoint/2010/main" val="33036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2</a:t>
            </a:r>
          </a:p>
        </p:txBody>
      </p:sp>
    </p:spTree>
    <p:extLst>
      <p:ext uri="{BB962C8B-B14F-4D97-AF65-F5344CB8AC3E}">
        <p14:creationId xmlns:p14="http://schemas.microsoft.com/office/powerpoint/2010/main" val="35429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8100"/>
            <a:ext cx="9144000" cy="259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 smtClean="0"/>
              <a:t>¡Saluda a tu vecino!</a:t>
            </a:r>
            <a:endParaRPr lang="es-ES_tradnl" sz="6600" dirty="0"/>
          </a:p>
        </p:txBody>
      </p:sp>
      <p:pic>
        <p:nvPicPr>
          <p:cNvPr id="3" name="Picture 2" descr="vecin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52700"/>
            <a:ext cx="5689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8166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 dirty="0">
                <a:latin typeface="Arial Black"/>
                <a:cs typeface="Arial Black"/>
              </a:rPr>
              <a:t>asta   </a:t>
            </a:r>
            <a:r>
              <a:rPr lang="en-US" sz="40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 dirty="0" err="1">
                <a:latin typeface="Arial Black"/>
                <a:cs typeface="Arial Black"/>
              </a:rPr>
              <a:t>abla</a:t>
            </a:r>
            <a:r>
              <a:rPr lang="en-US" sz="4000" dirty="0">
                <a:latin typeface="Arial Black"/>
                <a:cs typeface="Arial Black"/>
              </a:rPr>
              <a:t>  </a:t>
            </a:r>
            <a:r>
              <a:rPr lang="en-US" sz="40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 dirty="0">
                <a:latin typeface="Arial Black"/>
                <a:cs typeface="Arial Black"/>
              </a:rPr>
              <a:t>ilo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0" y="26388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</a:p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/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p, t, k /</a:t>
            </a:r>
            <a:endParaRPr lang="en-US" sz="6600" dirty="0">
              <a:solidFill>
                <a:srgbClr val="FF0000"/>
              </a:solidFill>
            </a:endParaRPr>
          </a:p>
        </p:txBody>
      </p:sp>
      <p:pic>
        <p:nvPicPr>
          <p:cNvPr id="9" name="Picture 8" descr="aspiration7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" y="0"/>
            <a:ext cx="2723136" cy="1790700"/>
          </a:xfrm>
          <a:prstGeom prst="rect">
            <a:avLst/>
          </a:prstGeom>
        </p:spPr>
      </p:pic>
      <p:pic>
        <p:nvPicPr>
          <p:cNvPr id="10" name="Picture 9" descr="aspiration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44" y="800100"/>
            <a:ext cx="227115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8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sp>
        <p:nvSpPr>
          <p:cNvPr id="6" name="Rectangle 5"/>
          <p:cNvSpPr/>
          <p:nvPr/>
        </p:nvSpPr>
        <p:spPr>
          <a:xfrm>
            <a:off x="269905" y="2723971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37462" y="37719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30452" y="4552771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2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959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rial Black"/>
                <a:cs typeface="Arial Black"/>
              </a:rPr>
              <a:t>/</a:t>
            </a:r>
            <a:r>
              <a:rPr lang="en-US" sz="6600" dirty="0" err="1">
                <a:latin typeface="Arial Black"/>
                <a:cs typeface="Arial Black"/>
              </a:rPr>
              <a:t>p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t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k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/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305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8790" y="9525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8790" y="23241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8790" y="37597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2895600" y="1638300"/>
            <a:ext cx="2362200" cy="1828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6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6424" y="8763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6424" y="22479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66424" y="36835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4462" y="8763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4462" y="22479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04462" y="36835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229100"/>
            <a:ext cx="3105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nglés</a:t>
            </a:r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vs.</a:t>
            </a:r>
          </a:p>
          <a:p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24391" y="2247900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00591" y="3695700"/>
            <a:ext cx="7325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229100"/>
            <a:ext cx="3105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nglés</a:t>
            </a:r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vs.</a:t>
            </a:r>
          </a:p>
          <a:p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0" y="2223581"/>
            <a:ext cx="2150818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3671381"/>
            <a:ext cx="2150818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7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0" y="2223581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3671381"/>
            <a:ext cx="968165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>
                <a:solidFill>
                  <a:srgbClr val="FF0000"/>
                </a:solidFill>
                <a:latin typeface="Arial"/>
                <a:cs typeface="Arial"/>
              </a:rPr>
              <a:t>  Meta:</a:t>
            </a:r>
            <a:endParaRPr lang="es-ES_tradnl" sz="3000" dirty="0">
              <a:latin typeface="Arial"/>
              <a:cs typeface="Arial"/>
            </a:endParaRPr>
          </a:p>
        </p:txBody>
      </p:sp>
      <p:pic>
        <p:nvPicPr>
          <p:cNvPr id="4" name="Picture 3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257300"/>
            <a:ext cx="5680586" cy="346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6863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600" dirty="0" smtClean="0">
                <a:latin typeface="Arial"/>
                <a:cs typeface="Arial"/>
              </a:rPr>
              <a:t>Sacar </a:t>
            </a:r>
            <a:r>
              <a:rPr lang="es-ES_tradnl" sz="5600" dirty="0">
                <a:latin typeface="Arial"/>
                <a:cs typeface="Arial"/>
              </a:rPr>
              <a:t>el acento </a:t>
            </a:r>
            <a:r>
              <a:rPr lang="es-ES_tradnl" sz="5600" dirty="0" smtClean="0">
                <a:latin typeface="Arial"/>
                <a:cs typeface="Arial"/>
              </a:rPr>
              <a:t>extranjero</a:t>
            </a:r>
            <a:endParaRPr lang="es-ES_tradnl" sz="5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11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1200" y="205704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3790771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26480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7200" dirty="0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s-ES_tradnl" sz="6600" dirty="0" smtClean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s-ES_tradnl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s-ES_tradnl" sz="6600" dirty="0" smtClean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s-ES_tradnl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s-ES_tradnl" sz="66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s-ES_tradnl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s-ES_tradnl" sz="66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s-ES_tradnl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s-ES_tradnl" sz="66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s-ES_tradnl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95600" y="38481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1824" y="876300"/>
            <a:ext cx="9165823" cy="263149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rgbClr val="0000FF"/>
                </a:solidFill>
                <a:latin typeface="Arial Black"/>
                <a:cs typeface="Arial Black"/>
              </a:rPr>
              <a:t>ú</a:t>
            </a:r>
            <a:r>
              <a:rPr lang="en-US" sz="5500" dirty="0">
                <a:solidFill>
                  <a:srgbClr val="0000FF"/>
                </a:solidFill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rgbClr val="0000FF"/>
                </a:solidFill>
                <a:latin typeface="Arial Black"/>
                <a:cs typeface="Arial Black"/>
              </a:rPr>
              <a:t>ío</a:t>
            </a:r>
            <a:r>
              <a:rPr lang="en-US" sz="5500" dirty="0">
                <a:solidFill>
                  <a:srgbClr val="0000FF"/>
                </a:solidFill>
                <a:latin typeface="Arial Black"/>
                <a:cs typeface="Arial Black"/>
              </a:rPr>
              <a:t> </a:t>
            </a:r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  <a:endParaRPr lang="en-US" sz="5500" dirty="0" smtClean="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5500" dirty="0" err="1" smtClean="0">
                <a:solidFill>
                  <a:srgbClr val="0000FF"/>
                </a:solidFill>
                <a:latin typeface="Arial Black"/>
                <a:cs typeface="Arial Black"/>
              </a:rPr>
              <a:t>amina</a:t>
            </a:r>
            <a:r>
              <a:rPr lang="en-US" sz="5500" dirty="0" smtClean="0">
                <a:solidFill>
                  <a:srgbClr val="0000FF"/>
                </a:solidFill>
                <a:latin typeface="Arial Black"/>
                <a:cs typeface="Arial Black"/>
              </a:rPr>
              <a:t> </a:t>
            </a:r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5500" dirty="0" err="1" smtClean="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  <a:endParaRPr lang="en-US" sz="5500" dirty="0" smtClean="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5500" dirty="0" smtClean="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5500" dirty="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55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14400" y="1136863"/>
            <a:ext cx="6629400" cy="431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5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71600" y="1085235"/>
            <a:ext cx="6629400" cy="413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s-ES" sz="8000" b="1" dirty="0" smtClean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 dirty="0" smtClean="0">
                <a:solidFill>
                  <a:srgbClr val="000000"/>
                </a:solidFill>
                <a:latin typeface="Palatino" charset="0"/>
              </a:rPr>
              <a:t>ídele </a:t>
            </a:r>
            <a:r>
              <a:rPr lang="es-ES" sz="8000" b="1" dirty="0">
                <a:solidFill>
                  <a:srgbClr val="000000"/>
                </a:solidFill>
                <a:latin typeface="Palatino" charset="0"/>
              </a:rPr>
              <a:t>a </a:t>
            </a:r>
            <a:r>
              <a:rPr lang="es-ES" sz="8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 dirty="0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 dirty="0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 dirty="0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 dirty="0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8000" b="1" dirty="0" smtClean="0">
                <a:solidFill>
                  <a:srgbClr val="000000"/>
                </a:solidFill>
                <a:latin typeface="Palatino" charset="0"/>
              </a:rPr>
              <a:t>.</a:t>
            </a:r>
            <a:endParaRPr lang="en-US" sz="8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4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0" y="1562368"/>
            <a:ext cx="6629400" cy="312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s-ES" sz="6000" b="1" dirty="0" smtClean="0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6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7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104900"/>
            <a:ext cx="8458200" cy="414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2006" y="1104900"/>
            <a:ext cx="735619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i="1" dirty="0" err="1" smtClean="0"/>
              <a:t>P</a:t>
            </a:r>
            <a:r>
              <a:rPr lang="en-US" sz="5000" i="1" dirty="0" err="1" smtClean="0"/>
              <a:t>a</a:t>
            </a:r>
            <a:r>
              <a:rPr lang="en-US" sz="5000" b="1" i="1" dirty="0" err="1" smtClean="0"/>
              <a:t>b</a:t>
            </a:r>
            <a:r>
              <a:rPr lang="en-US" sz="5000" i="1" dirty="0" err="1" smtClean="0"/>
              <a:t>li</a:t>
            </a:r>
            <a:r>
              <a:rPr lang="en-US" sz="5000" b="1" i="1" dirty="0" err="1" smtClean="0"/>
              <a:t>t</a:t>
            </a:r>
            <a:r>
              <a:rPr lang="en-US" sz="5000" i="1" dirty="0" err="1" smtClean="0"/>
              <a:t>o</a:t>
            </a:r>
            <a:r>
              <a:rPr lang="en-US" sz="5000" i="1" dirty="0" smtClean="0"/>
              <a:t>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ó</a:t>
            </a:r>
            <a:r>
              <a:rPr lang="en-US" sz="5000" i="1" dirty="0"/>
              <a:t> un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i</a:t>
            </a:r>
            <a:r>
              <a:rPr lang="en-US" sz="5000" b="1" i="1" dirty="0" err="1"/>
              <a:t>t</a:t>
            </a:r>
            <a:r>
              <a:rPr lang="en-US" sz="5000" i="1" dirty="0" err="1"/>
              <a:t>o</a:t>
            </a:r>
            <a:r>
              <a:rPr lang="en-US" sz="5000" i="1" dirty="0"/>
              <a:t>.</a:t>
            </a:r>
          </a:p>
          <a:p>
            <a:r>
              <a:rPr lang="en-US" sz="5000" i="1" dirty="0"/>
              <a:t>Un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i</a:t>
            </a:r>
            <a:r>
              <a:rPr lang="en-US" sz="5000" b="1" i="1" dirty="0" err="1"/>
              <a:t>t</a:t>
            </a:r>
            <a:r>
              <a:rPr lang="en-US" sz="5000" i="1" dirty="0" err="1"/>
              <a:t>o</a:t>
            </a:r>
            <a:r>
              <a:rPr lang="en-US" sz="5000" i="1" dirty="0"/>
              <a:t>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ó</a:t>
            </a:r>
            <a:r>
              <a:rPr lang="en-US" sz="5000" i="1" dirty="0"/>
              <a:t> </a:t>
            </a:r>
            <a:r>
              <a:rPr lang="en-US" sz="5000" b="1" i="1" dirty="0" err="1"/>
              <a:t>P</a:t>
            </a:r>
            <a:r>
              <a:rPr lang="en-US" sz="5000" i="1" dirty="0" err="1"/>
              <a:t>a</a:t>
            </a:r>
            <a:r>
              <a:rPr lang="en-US" sz="5000" b="1" i="1" dirty="0" err="1"/>
              <a:t>b</a:t>
            </a:r>
            <a:r>
              <a:rPr lang="en-US" sz="5000" i="1" dirty="0" err="1"/>
              <a:t>li</a:t>
            </a:r>
            <a:r>
              <a:rPr lang="en-US" sz="5000" b="1" i="1" dirty="0" err="1"/>
              <a:t>t</a:t>
            </a:r>
            <a:r>
              <a:rPr lang="en-US" sz="5000" i="1" dirty="0" err="1"/>
              <a:t>o</a:t>
            </a:r>
            <a:r>
              <a:rPr lang="en-US" sz="5000" i="1" dirty="0"/>
              <a:t>.</a:t>
            </a:r>
          </a:p>
          <a:p>
            <a:r>
              <a:rPr lang="en-US" sz="5000" i="1" dirty="0"/>
              <a:t>¿</a:t>
            </a:r>
            <a:r>
              <a:rPr lang="en-US" sz="5000" b="1" i="1" dirty="0" err="1"/>
              <a:t>Q</a:t>
            </a:r>
            <a:r>
              <a:rPr lang="en-US" sz="5000" i="1" dirty="0" err="1"/>
              <a:t>ué</a:t>
            </a:r>
            <a:r>
              <a:rPr lang="en-US" sz="5000" i="1" dirty="0"/>
              <a:t>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i</a:t>
            </a:r>
            <a:r>
              <a:rPr lang="en-US" sz="5000" b="1" i="1" dirty="0" err="1"/>
              <a:t>t</a:t>
            </a:r>
            <a:r>
              <a:rPr lang="en-US" sz="5000" i="1" dirty="0" err="1"/>
              <a:t>o</a:t>
            </a:r>
            <a:r>
              <a:rPr lang="en-US" sz="5000" i="1" dirty="0"/>
              <a:t>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ó</a:t>
            </a:r>
            <a:r>
              <a:rPr lang="en-US" sz="5000" i="1" dirty="0"/>
              <a:t> </a:t>
            </a:r>
            <a:r>
              <a:rPr lang="en-US" sz="5000" b="1" i="1" dirty="0" err="1"/>
              <a:t>P</a:t>
            </a:r>
            <a:r>
              <a:rPr lang="en-US" sz="5000" i="1" dirty="0" err="1"/>
              <a:t>a</a:t>
            </a:r>
            <a:r>
              <a:rPr lang="en-US" sz="5000" b="1" i="1" dirty="0" err="1"/>
              <a:t>b</a:t>
            </a:r>
            <a:r>
              <a:rPr lang="en-US" sz="5000" i="1" dirty="0" err="1"/>
              <a:t>li</a:t>
            </a:r>
            <a:r>
              <a:rPr lang="en-US" sz="5000" b="1" i="1" dirty="0" err="1"/>
              <a:t>t</a:t>
            </a:r>
            <a:r>
              <a:rPr lang="en-US" sz="5000" i="1" dirty="0" err="1"/>
              <a:t>o</a:t>
            </a:r>
            <a:r>
              <a:rPr lang="en-US" sz="5000" i="1" dirty="0" smtClean="0"/>
              <a:t>?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6" name="Picture 5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3429000"/>
            <a:ext cx="193286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970895"/>
            <a:ext cx="8305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 err="1"/>
              <a:t>Poco</a:t>
            </a:r>
            <a:r>
              <a:rPr lang="en-US" sz="4000" b="1" i="1" dirty="0"/>
              <a:t> a </a:t>
            </a:r>
            <a:r>
              <a:rPr lang="en-US" sz="4000" b="1" i="1" dirty="0" err="1"/>
              <a:t>poco</a:t>
            </a:r>
            <a:r>
              <a:rPr lang="en-US" sz="4000" b="1" i="1" dirty="0"/>
              <a:t> </a:t>
            </a:r>
            <a:r>
              <a:rPr lang="en-US" sz="4000" b="1" i="1" dirty="0" err="1"/>
              <a:t>Paco</a:t>
            </a:r>
            <a:r>
              <a:rPr lang="en-US" sz="4000" b="1" i="1" dirty="0"/>
              <a:t> </a:t>
            </a:r>
            <a:r>
              <a:rPr lang="en-US" sz="4000" b="1" i="1" dirty="0" err="1"/>
              <a:t>Peco</a:t>
            </a:r>
            <a:r>
              <a:rPr lang="en-US" sz="4000" b="1" i="1" dirty="0"/>
              <a:t> </a:t>
            </a:r>
            <a:r>
              <a:rPr lang="en-US" sz="4000" b="1" i="1" dirty="0" err="1"/>
              <a:t>poco</a:t>
            </a:r>
            <a:r>
              <a:rPr lang="en-US" sz="4000" b="1" i="1" dirty="0"/>
              <a:t> </a:t>
            </a:r>
            <a:r>
              <a:rPr lang="en-US" sz="4000" b="1" i="1" dirty="0" err="1"/>
              <a:t>pico</a:t>
            </a:r>
            <a:r>
              <a:rPr lang="en-US" sz="4000" b="1" i="1" dirty="0"/>
              <a:t>.</a:t>
            </a:r>
            <a:endParaRPr lang="en-US" sz="4000" b="1" dirty="0"/>
          </a:p>
          <a:p>
            <a:endParaRPr lang="en-US" sz="4000" dirty="0"/>
          </a:p>
          <a:p>
            <a:r>
              <a:rPr lang="en-US" sz="4000" b="1" dirty="0" err="1"/>
              <a:t>P</a:t>
            </a:r>
            <a:r>
              <a:rPr lang="en-US" sz="4000" dirty="0" err="1"/>
              <a:t>a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 </a:t>
            </a:r>
            <a:r>
              <a:rPr lang="en-US" sz="4000" b="1" dirty="0" err="1"/>
              <a:t>P</a:t>
            </a:r>
            <a:r>
              <a:rPr lang="en-US" sz="4000" dirty="0" err="1"/>
              <a:t>e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, </a:t>
            </a:r>
            <a:r>
              <a:rPr lang="en-US" sz="4000" dirty="0" err="1"/>
              <a:t>chi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 </a:t>
            </a:r>
            <a:r>
              <a:rPr lang="en-US" sz="4000" dirty="0" err="1"/>
              <a:t>ri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,</a:t>
            </a:r>
          </a:p>
          <a:p>
            <a:r>
              <a:rPr lang="en-US" sz="4000" dirty="0" err="1"/>
              <a:t>insul</a:t>
            </a:r>
            <a:r>
              <a:rPr lang="en-US" sz="4000" b="1" dirty="0" err="1"/>
              <a:t>t</a:t>
            </a:r>
            <a:r>
              <a:rPr lang="en-US" sz="4000" dirty="0" err="1"/>
              <a:t>a</a:t>
            </a:r>
            <a:r>
              <a:rPr lang="en-US" sz="4000" b="1" dirty="0" err="1"/>
              <a:t>b</a:t>
            </a:r>
            <a:r>
              <a:rPr lang="en-US" sz="4000" dirty="0" err="1"/>
              <a:t>a</a:t>
            </a:r>
            <a:r>
              <a:rPr lang="en-US" sz="4000" dirty="0"/>
              <a:t> </a:t>
            </a:r>
            <a:r>
              <a:rPr lang="en-US" sz="4000" b="1" dirty="0" err="1"/>
              <a:t>c</a:t>
            </a:r>
            <a:r>
              <a:rPr lang="en-US" sz="4000" dirty="0" err="1"/>
              <a:t>omo</a:t>
            </a:r>
            <a:r>
              <a:rPr lang="en-US" sz="4000" dirty="0"/>
              <a:t> un lo</a:t>
            </a:r>
            <a:r>
              <a:rPr lang="en-US" sz="4000" b="1" dirty="0"/>
              <a:t>c</a:t>
            </a:r>
            <a:r>
              <a:rPr lang="en-US" sz="4000" dirty="0"/>
              <a:t>o</a:t>
            </a:r>
          </a:p>
          <a:p>
            <a:r>
              <a:rPr lang="en-US" sz="4000" dirty="0"/>
              <a:t>a </a:t>
            </a:r>
            <a:r>
              <a:rPr lang="en-US" sz="4000" dirty="0" err="1"/>
              <a:t>su</a:t>
            </a:r>
            <a:r>
              <a:rPr lang="en-US" sz="4000" dirty="0"/>
              <a:t> </a:t>
            </a:r>
            <a:r>
              <a:rPr lang="en-US" sz="4000" b="1" dirty="0" err="1"/>
              <a:t>t</a:t>
            </a:r>
            <a:r>
              <a:rPr lang="en-US" sz="4000" dirty="0" err="1"/>
              <a:t>ío</a:t>
            </a:r>
            <a:r>
              <a:rPr lang="en-US" sz="4000" dirty="0"/>
              <a:t> </a:t>
            </a:r>
            <a:r>
              <a:rPr lang="en-US" sz="4000" b="1" dirty="0"/>
              <a:t>F</a:t>
            </a:r>
            <a:r>
              <a:rPr lang="en-US" sz="4000" dirty="0"/>
              <a:t>e</a:t>
            </a:r>
            <a:r>
              <a:rPr lang="en-US" sz="4000" b="1" dirty="0"/>
              <a:t>d</a:t>
            </a:r>
            <a:r>
              <a:rPr lang="en-US" sz="4000" dirty="0"/>
              <a:t>eri</a:t>
            </a:r>
            <a:r>
              <a:rPr lang="en-US" sz="4000" b="1" dirty="0"/>
              <a:t>c</a:t>
            </a:r>
            <a:r>
              <a:rPr lang="en-US" sz="4000" dirty="0"/>
              <a:t>o;</a:t>
            </a:r>
          </a:p>
          <a:p>
            <a:r>
              <a:rPr lang="en-US" sz="4000" dirty="0"/>
              <a:t>y </a:t>
            </a:r>
            <a:r>
              <a:rPr lang="en-US" sz="4000" dirty="0" err="1"/>
              <a:t>és</a:t>
            </a:r>
            <a:r>
              <a:rPr lang="en-US" sz="4000" b="1" dirty="0" err="1"/>
              <a:t>t</a:t>
            </a:r>
            <a:r>
              <a:rPr lang="en-US" sz="4000" dirty="0" err="1"/>
              <a:t>e</a:t>
            </a:r>
            <a:r>
              <a:rPr lang="en-US" sz="4000" dirty="0"/>
              <a:t> </a:t>
            </a:r>
            <a:r>
              <a:rPr lang="en-US" sz="4000" b="1" dirty="0" err="1"/>
              <a:t>d</a:t>
            </a:r>
            <a:r>
              <a:rPr lang="en-US" sz="4000" dirty="0" err="1"/>
              <a:t>ijo</a:t>
            </a:r>
            <a:r>
              <a:rPr lang="en-US" sz="4000" dirty="0"/>
              <a:t>: </a:t>
            </a:r>
            <a:r>
              <a:rPr lang="en-US" sz="4000" b="1" dirty="0" err="1"/>
              <a:t>P</a:t>
            </a:r>
            <a:r>
              <a:rPr lang="en-US" sz="4000" dirty="0" err="1"/>
              <a:t>o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 a </a:t>
            </a:r>
            <a:r>
              <a:rPr lang="en-US" sz="4000" b="1" dirty="0" err="1"/>
              <a:t>p</a:t>
            </a:r>
            <a:r>
              <a:rPr lang="en-US" sz="4000" dirty="0" err="1"/>
              <a:t>o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,</a:t>
            </a:r>
          </a:p>
          <a:p>
            <a:r>
              <a:rPr lang="en-US" sz="4000" b="1" dirty="0" err="1"/>
              <a:t>P</a:t>
            </a:r>
            <a:r>
              <a:rPr lang="en-US" sz="4000" dirty="0" err="1"/>
              <a:t>a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 </a:t>
            </a:r>
            <a:r>
              <a:rPr lang="en-US" sz="4000" b="1" dirty="0" err="1"/>
              <a:t>P</a:t>
            </a:r>
            <a:r>
              <a:rPr lang="en-US" sz="4000" dirty="0" err="1"/>
              <a:t>e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, </a:t>
            </a:r>
            <a:r>
              <a:rPr lang="en-US" sz="4000" b="1" dirty="0" err="1"/>
              <a:t>p</a:t>
            </a:r>
            <a:r>
              <a:rPr lang="en-US" sz="4000" dirty="0" err="1"/>
              <a:t>o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 </a:t>
            </a:r>
            <a:r>
              <a:rPr lang="en-US" sz="4000" b="1" dirty="0" err="1"/>
              <a:t>p</a:t>
            </a:r>
            <a:r>
              <a:rPr lang="en-US" sz="4000" dirty="0" err="1"/>
              <a:t>i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4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0200" y="835104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Trabajo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2130504"/>
            <a:ext cx="37338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Práctica</a:t>
            </a:r>
            <a:endParaRPr lang="es-ES_tradnl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5410200" y="35433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Paciencia</a:t>
            </a:r>
            <a:endParaRPr lang="es-ES_tradnl" sz="6600" dirty="0"/>
          </a:p>
        </p:txBody>
      </p:sp>
      <p:pic>
        <p:nvPicPr>
          <p:cNvPr id="5" name="Picture 4" descr="trabaj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8"/>
          <a:stretch/>
        </p:blipFill>
        <p:spPr>
          <a:xfrm>
            <a:off x="990600" y="1257300"/>
            <a:ext cx="3352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¡</a:t>
            </a:r>
            <a:r>
              <a:rPr lang="en-US" sz="6600" dirty="0" err="1" smtClean="0"/>
              <a:t>Practicad</a:t>
            </a:r>
            <a:r>
              <a:rPr lang="en-US" sz="6600" dirty="0" smtClean="0"/>
              <a:t> en casa!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67784" y="2324100"/>
            <a:ext cx="77380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/>
              <a:t>http://</a:t>
            </a:r>
            <a:r>
              <a:rPr lang="en-US" sz="3000" dirty="0" err="1"/>
              <a:t>www.uiowa.edu</a:t>
            </a:r>
            <a:r>
              <a:rPr lang="en-US" sz="3000" dirty="0"/>
              <a:t>/~</a:t>
            </a:r>
            <a:r>
              <a:rPr lang="en-US" sz="3000" dirty="0" err="1"/>
              <a:t>acadtech</a:t>
            </a:r>
            <a:r>
              <a:rPr lang="en-US" sz="3000" dirty="0"/>
              <a:t>/phonetics</a:t>
            </a:r>
            <a:r>
              <a:rPr lang="en-US" sz="3000" dirty="0" smtClean="0"/>
              <a:t>/</a:t>
            </a:r>
            <a:endParaRPr lang="en-US" sz="30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8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0" y="1562368"/>
            <a:ext cx="6629400" cy="312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s-ES" sz="6000" b="1" dirty="0" smtClean="0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6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¡Gracias por venir!</a:t>
            </a:r>
            <a:endParaRPr lang="es-ES_tradnl" sz="6600" dirty="0"/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Referencias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 smtClean="0"/>
              <a:t>Schwegler</a:t>
            </a:r>
            <a:r>
              <a:rPr lang="es-ES_tradnl" sz="2000" dirty="0" smtClean="0"/>
              <a:t>, A. (2013). Clínica de pronunciación. </a:t>
            </a:r>
            <a:r>
              <a:rPr lang="es-ES_tradnl" sz="2000" dirty="0" err="1" smtClean="0"/>
              <a:t>Middlebury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College</a:t>
            </a:r>
            <a:r>
              <a:rPr lang="es-ES_tradnl" sz="2000" dirty="0" smtClean="0"/>
              <a:t>. 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2405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280" y="0"/>
            <a:ext cx="56388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0520" y="2639080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s-ES_tradnl" sz="1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español</a:t>
            </a:r>
            <a:endParaRPr lang="es-ES_tradnl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1485900"/>
            <a:ext cx="3488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/>
              <a:t>Progreso</a:t>
            </a:r>
          </a:p>
          <a:p>
            <a:pPr algn="ctr"/>
            <a:r>
              <a:rPr lang="es-ES_tradnl" sz="6000" dirty="0" smtClean="0"/>
              <a:t>Individual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36155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3" name="Picture 2" descr="schwa_happ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28" y="3695700"/>
            <a:ext cx="2686972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0"/>
            <a:ext cx="5688211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130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LA SCHWA</a:t>
            </a:r>
            <a:endParaRPr lang="es-ES_tradnl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17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  ¿Qué es una </a:t>
            </a:r>
            <a:r>
              <a:rPr lang="es-ES_tradnl" sz="6600" dirty="0" err="1" smtClean="0"/>
              <a:t>schwa</a:t>
            </a:r>
            <a:r>
              <a:rPr lang="es-ES_tradnl" sz="6600" dirty="0" smtClean="0"/>
              <a:t>?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844105"/>
            <a:ext cx="5791200" cy="138499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srgbClr val="2C00FB"/>
                </a:solidFill>
                <a:latin typeface="Arial Black" charset="0"/>
              </a:rPr>
              <a:t>= </a:t>
            </a:r>
            <a:r>
              <a:rPr lang="en-US" sz="3400" dirty="0" err="1" smtClean="0">
                <a:solidFill>
                  <a:srgbClr val="2C00FB"/>
                </a:solidFill>
                <a:latin typeface="Arial Black" charset="0"/>
              </a:rPr>
              <a:t>sonido</a:t>
            </a:r>
            <a:endParaRPr lang="en-US" sz="3400" dirty="0">
              <a:solidFill>
                <a:srgbClr val="2C00FB"/>
              </a:solidFill>
              <a:latin typeface="Arial Black" charset="0"/>
            </a:endParaRPr>
          </a:p>
          <a:p>
            <a:pPr algn="ctr"/>
            <a:r>
              <a:rPr lang="en-US" sz="5000" dirty="0" smtClean="0">
                <a:solidFill>
                  <a:srgbClr val="FF0000"/>
                </a:solidFill>
                <a:latin typeface="Arial Black" charset="0"/>
              </a:rPr>
              <a:t>INACENTUADO</a:t>
            </a: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549</Words>
  <Application>Microsoft Macintosh PowerPoint</Application>
  <PresentationFormat>Presentación en pantalla (16:10)</PresentationFormat>
  <Paragraphs>223</Paragraphs>
  <Slides>53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53</vt:i4>
      </vt:variant>
    </vt:vector>
  </HeadingPairs>
  <TitlesOfParts>
    <vt:vector size="63" baseType="lpstr">
      <vt:lpstr>Arial Black</vt:lpstr>
      <vt:lpstr>Candara</vt:lpstr>
      <vt:lpstr>Century Gothic</vt:lpstr>
      <vt:lpstr>ＭＳ Ｐゴシック</vt:lpstr>
      <vt:lpstr>Palatino</vt:lpstr>
      <vt:lpstr>SILDoulos IPA93</vt:lpstr>
      <vt:lpstr>Times</vt:lpstr>
      <vt:lpstr>メイリオ</vt:lpstr>
      <vt:lpstr>Arial</vt:lpstr>
      <vt:lpstr>Books 16x9</vt:lpstr>
      <vt:lpstr>Clínica de pronunciación:  Sesión 2</vt:lpstr>
      <vt:lpstr>Clínica de  pronunciación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Referencias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2017-07-17T19:13:02Z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